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3" r:id="rId6"/>
    <p:sldId id="268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90B8"/>
    <a:srgbClr val="1A3260"/>
    <a:srgbClr val="A2C777"/>
    <a:srgbClr val="969FA7"/>
    <a:srgbClr val="45C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9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.251\Usersdata\&#1062;&#1077;&#1085;&#1090;&#1088;%20&#1053;&#1055;&#1054;\&#1044;&#1054;&#1042;\&#1044;&#1086;&#1082;&#1083;&#1072;&#1076;%20&#1050;&#1072;&#1089;&#1087;&#1077;&#1088;&#1086;&#1074;&#1080;&#1095;&#1091;\&#1089;&#1083;&#1072;&#1081;&#1076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251\Usersdata\&#1062;&#1077;&#1085;&#1090;&#1088;%20&#1053;&#1055;&#1054;\&#1044;&#1054;&#1042;\&#1044;&#1086;&#1082;&#1083;&#1072;&#1076;%20&#1050;&#1072;&#1089;&#1087;&#1077;&#1088;&#1086;&#1074;&#1080;&#1095;&#1091;\&#1089;&#1083;&#1072;&#1081;&#1076;&#109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82;&#1086;&#1085;&#1092;&#1077;&#1088;&#1077;&#1085;&#1094;&#1080;&#1103;\&#1042;&#1099;&#1089;&#1090;&#1091;&#1087;&#1083;&#1077;&#1085;&#1080;&#1077;%20&#1050;&#1072;&#1089;&#1087;&#1077;&#1088;&#1086;&#1074;&#1080;&#1095;&#1072;\&#1076;&#1080;&#1072;&#1075;&#1088;&#1072;&#1084;&#1084;&#1099;&#1080;&#1080;&#1080;&#1080;&#1080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099401959401263E-4"/>
          <c:y val="1.3177299780358876E-3"/>
          <c:w val="0.53385109470011904"/>
          <c:h val="0.6571908175657160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tint val="46000"/>
                      <a:tint val="98000"/>
                      <a:lumMod val="110000"/>
                    </a:schemeClr>
                  </a:gs>
                  <a:gs pos="84000">
                    <a:schemeClr val="accent3">
                      <a:tint val="46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  <c:extLst>
              <c:ext xmlns:c16="http://schemas.microsoft.com/office/drawing/2014/chart" uri="{C3380CC4-5D6E-409C-BE32-E72D297353CC}">
                <c16:uniqueId val="{00000000-AC96-46CE-9A65-CF691DE2D42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62000"/>
                      <a:tint val="98000"/>
                      <a:lumMod val="110000"/>
                    </a:schemeClr>
                  </a:gs>
                  <a:gs pos="84000">
                    <a:schemeClr val="accent3">
                      <a:tint val="62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77000"/>
                      <a:tint val="98000"/>
                      <a:lumMod val="110000"/>
                    </a:schemeClr>
                  </a:gs>
                  <a:gs pos="84000">
                    <a:schemeClr val="accent3">
                      <a:tint val="77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  <c:extLst>
              <c:ext xmlns:c16="http://schemas.microsoft.com/office/drawing/2014/chart" uri="{C3380CC4-5D6E-409C-BE32-E72D297353CC}">
                <c16:uniqueId val="{00000001-AC96-46CE-9A65-CF691DE2D42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3">
                      <a:tint val="93000"/>
                      <a:tint val="98000"/>
                      <a:lumMod val="110000"/>
                    </a:schemeClr>
                  </a:gs>
                  <a:gs pos="84000">
                    <a:schemeClr val="accent3">
                      <a:tint val="93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shade val="92000"/>
                      <a:tint val="98000"/>
                      <a:lumMod val="110000"/>
                    </a:schemeClr>
                  </a:gs>
                  <a:gs pos="84000">
                    <a:schemeClr val="accent3">
                      <a:shade val="92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3">
                      <a:shade val="76000"/>
                      <a:tint val="98000"/>
                      <a:lumMod val="110000"/>
                    </a:schemeClr>
                  </a:gs>
                  <a:gs pos="84000">
                    <a:schemeClr val="accent3">
                      <a:shade val="76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3">
                      <a:shade val="61000"/>
                      <a:tint val="98000"/>
                      <a:lumMod val="110000"/>
                    </a:schemeClr>
                  </a:gs>
                  <a:gs pos="84000">
                    <a:schemeClr val="accent3">
                      <a:shade val="61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3">
                      <a:shade val="45000"/>
                      <a:tint val="98000"/>
                      <a:lumMod val="110000"/>
                    </a:schemeClr>
                  </a:gs>
                  <a:gs pos="84000">
                    <a:schemeClr val="accent3">
                      <a:shade val="45000"/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  <c:extLst>
              <c:ext xmlns:c16="http://schemas.microsoft.com/office/drawing/2014/chart" uri="{C3380CC4-5D6E-409C-BE32-E72D297353CC}">
                <c16:uniqueId val="{00000002-AC96-46CE-9A65-CF691DE2D425}"/>
              </c:ext>
            </c:extLst>
          </c:dPt>
          <c:dLbls>
            <c:dLbl>
              <c:idx val="0"/>
              <c:layout>
                <c:manualLayout>
                  <c:x val="-7.3580351957280301E-4"/>
                  <c:y val="6.65012654767943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C96-46CE-9A65-CF691DE2D425}"/>
                </c:ext>
              </c:extLst>
            </c:dLbl>
            <c:dLbl>
              <c:idx val="2"/>
              <c:layout>
                <c:manualLayout>
                  <c:x val="-7.7227360916537743E-2"/>
                  <c:y val="-0.1230796860531228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C96-46CE-9A65-CF691DE2D425}"/>
                </c:ext>
              </c:extLst>
            </c:dLbl>
            <c:dLbl>
              <c:idx val="7"/>
              <c:layout>
                <c:manualLayout>
                  <c:x val="5.2886513061331051E-3"/>
                  <c:y val="6.65012654767943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C96-46CE-9A65-CF691DE2D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структура!$A$1:$A$8</c:f>
              <c:strCache>
                <c:ptCount val="8"/>
                <c:pt idx="0">
                  <c:v>Академии последипломного образования</c:v>
                </c:pt>
                <c:pt idx="1">
                  <c:v>Иные организации, которым в соответствии с законодательством предоставлено право осуществлять образовательную деятельность</c:v>
                </c:pt>
                <c:pt idx="2">
                  <c:v>Институты повышения квалификации и переподготовки</c:v>
                </c:pt>
                <c:pt idx="3">
                  <c:v>Институты развития образования</c:v>
                </c:pt>
                <c:pt idx="4">
                  <c:v>Центры повышения квалификации руководящих работников и специалистов</c:v>
                </c:pt>
                <c:pt idx="5">
                  <c:v>Отделения повышения квалификации в составе учреждений среднего специального образования</c:v>
                </c:pt>
                <c:pt idx="6">
                  <c:v>Факультеты, входящие  в состав учреждений высшего образования </c:v>
                </c:pt>
                <c:pt idx="7">
                  <c:v>Центры, входящие в состав учреждений образования</c:v>
                </c:pt>
              </c:strCache>
            </c:strRef>
          </c:cat>
          <c:val>
            <c:numRef>
              <c:f>структура!$B$1:$B$8</c:f>
              <c:numCache>
                <c:formatCode>General</c:formatCode>
                <c:ptCount val="8"/>
                <c:pt idx="0">
                  <c:v>2</c:v>
                </c:pt>
                <c:pt idx="1">
                  <c:v>29</c:v>
                </c:pt>
                <c:pt idx="2">
                  <c:v>41</c:v>
                </c:pt>
                <c:pt idx="3">
                  <c:v>7</c:v>
                </c:pt>
                <c:pt idx="4">
                  <c:v>39</c:v>
                </c:pt>
                <c:pt idx="5">
                  <c:v>11</c:v>
                </c:pt>
                <c:pt idx="6">
                  <c:v>23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96-46CE-9A65-CF691DE2D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439018892768016E-2"/>
          <c:y val="0.50766189629342462"/>
          <c:w val="0.88161129317599918"/>
          <c:h val="0.412629160307661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0272939777395956E-2"/>
          <c:y val="0"/>
          <c:w val="0.76150800734112867"/>
          <c:h val="0.78964493186691176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Arial Black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'распределение по областям'!$A$1:$A$7</c:f>
              <c:strCache>
                <c:ptCount val="7"/>
                <c:pt idx="0">
                  <c:v>г. Витебск и Витебская обл. </c:v>
                </c:pt>
                <c:pt idx="1">
                  <c:v>г. Минск</c:v>
                </c:pt>
                <c:pt idx="2">
                  <c:v>Минская обл.</c:v>
                </c:pt>
                <c:pt idx="3">
                  <c:v>г. Гомель и Гомельская обл.</c:v>
                </c:pt>
                <c:pt idx="4">
                  <c:v>г. Брест и Брестская обл.</c:v>
                </c:pt>
                <c:pt idx="5">
                  <c:v>г. Могилев и Могилевская обл.</c:v>
                </c:pt>
                <c:pt idx="6">
                  <c:v>г. Гродно и Гродненская обл.</c:v>
                </c:pt>
              </c:strCache>
            </c:strRef>
          </c:cat>
          <c:val>
            <c:numRef>
              <c:f>'распределение по областям'!$B$1:$B$7</c:f>
              <c:numCache>
                <c:formatCode>General</c:formatCode>
                <c:ptCount val="7"/>
                <c:pt idx="0">
                  <c:v>15</c:v>
                </c:pt>
                <c:pt idx="1">
                  <c:v>85</c:v>
                </c:pt>
                <c:pt idx="2">
                  <c:v>6</c:v>
                </c:pt>
                <c:pt idx="3">
                  <c:v>16</c:v>
                </c:pt>
                <c:pt idx="4">
                  <c:v>14</c:v>
                </c:pt>
                <c:pt idx="5">
                  <c:v>12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4-44D3-9C23-54C518829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2507596527285005"/>
          <c:y val="0.65003051897841435"/>
          <c:w val="0.47264573819601269"/>
          <c:h val="0.31174986901705531"/>
        </c:manualLayout>
      </c:layout>
      <c:overlay val="1"/>
      <c:txPr>
        <a:bodyPr/>
        <a:lstStyle/>
        <a:p>
          <a:pPr>
            <a:defRPr sz="1400" b="1" i="0" baseline="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526464478633607E-2"/>
          <c:y val="6.5248183012482155E-2"/>
          <c:w val="0.57914650017497948"/>
          <c:h val="0.85200250525322407"/>
        </c:manualLayout>
      </c:layout>
      <c:barChart>
        <c:barDir val="col"/>
        <c:grouping val="clustered"/>
        <c:varyColors val="0"/>
        <c:ser>
          <c:idx val="0"/>
          <c:order val="0"/>
          <c:tx>
            <c:v>А Педагогика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24</c:v>
              </c:pt>
            </c:numLit>
          </c:val>
          <c:extLst>
            <c:ext xmlns:c16="http://schemas.microsoft.com/office/drawing/2014/chart" uri="{C3380CC4-5D6E-409C-BE32-E72D297353CC}">
              <c16:uniqueId val="{00000000-FC92-4700-B3FB-43F16104AEEB}"/>
            </c:ext>
          </c:extLst>
        </c:ser>
        <c:ser>
          <c:idx val="1"/>
          <c:order val="1"/>
          <c:tx>
            <c:v>В Педагогика. Профессиональное образование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14</c:v>
              </c:pt>
            </c:numLit>
          </c:val>
          <c:extLst>
            <c:ext xmlns:c16="http://schemas.microsoft.com/office/drawing/2014/chart" uri="{C3380CC4-5D6E-409C-BE32-E72D297353CC}">
              <c16:uniqueId val="{00000001-FC92-4700-B3FB-43F16104AEEB}"/>
            </c:ext>
          </c:extLst>
        </c:ser>
        <c:ser>
          <c:idx val="2"/>
          <c:order val="2"/>
          <c:tx>
            <c:v>С Искусство и дизайн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18</c:v>
              </c:pt>
            </c:numLit>
          </c:val>
          <c:extLst>
            <c:ext xmlns:c16="http://schemas.microsoft.com/office/drawing/2014/chart" uri="{C3380CC4-5D6E-409C-BE32-E72D297353CC}">
              <c16:uniqueId val="{00000002-FC92-4700-B3FB-43F16104AEEB}"/>
            </c:ext>
          </c:extLst>
        </c:ser>
        <c:ser>
          <c:idx val="3"/>
          <c:order val="3"/>
          <c:tx>
            <c:v>D Гуманитарные науки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3</c:v>
              </c:pt>
            </c:numLit>
          </c:val>
          <c:extLst>
            <c:ext xmlns:c16="http://schemas.microsoft.com/office/drawing/2014/chart" uri="{C3380CC4-5D6E-409C-BE32-E72D297353CC}">
              <c16:uniqueId val="{00000003-FC92-4700-B3FB-43F16104AEEB}"/>
            </c:ext>
          </c:extLst>
        </c:ser>
        <c:ser>
          <c:idx val="4"/>
          <c:order val="4"/>
          <c:tx>
            <c:v>Е Коммунакации. Право. Экономика. Управление. Экономика и организация производства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81</c:v>
              </c:pt>
            </c:numLit>
          </c:val>
          <c:extLst>
            <c:ext xmlns:c16="http://schemas.microsoft.com/office/drawing/2014/chart" uri="{C3380CC4-5D6E-409C-BE32-E72D297353CC}">
              <c16:uniqueId val="{00000004-FC92-4700-B3FB-43F16104AEEB}"/>
            </c:ext>
          </c:extLst>
        </c:ser>
        <c:ser>
          <c:idx val="5"/>
          <c:order val="5"/>
          <c:tx>
            <c:v>G Естественные науки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3</c:v>
              </c:pt>
            </c:numLit>
          </c:val>
          <c:extLst>
            <c:ext xmlns:c16="http://schemas.microsoft.com/office/drawing/2014/chart" uri="{C3380CC4-5D6E-409C-BE32-E72D297353CC}">
              <c16:uniqueId val="{00000005-FC92-4700-B3FB-43F16104AEEB}"/>
            </c:ext>
          </c:extLst>
        </c:ser>
        <c:ser>
          <c:idx val="6"/>
          <c:order val="6"/>
          <c:tx>
            <c:v>I Техника и технологии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47</c:v>
              </c:pt>
            </c:numLit>
          </c:val>
          <c:extLst>
            <c:ext xmlns:c16="http://schemas.microsoft.com/office/drawing/2014/chart" uri="{C3380CC4-5D6E-409C-BE32-E72D297353CC}">
              <c16:uniqueId val="{00000006-FC92-4700-B3FB-43F16104AEEB}"/>
            </c:ext>
          </c:extLst>
        </c:ser>
        <c:ser>
          <c:idx val="7"/>
          <c:order val="7"/>
          <c:tx>
            <c:v>J Архитектура и стороительство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8</c:v>
              </c:pt>
            </c:numLit>
          </c:val>
          <c:extLst>
            <c:ext xmlns:c16="http://schemas.microsoft.com/office/drawing/2014/chart" uri="{C3380CC4-5D6E-409C-BE32-E72D297353CC}">
              <c16:uniqueId val="{00000007-FC92-4700-B3FB-43F16104AEEB}"/>
            </c:ext>
          </c:extLst>
        </c:ser>
        <c:ser>
          <c:idx val="8"/>
          <c:order val="8"/>
          <c:tx>
            <c:v>К Сельское и лесное хозяйство. Садово-парковое строительство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13</c:v>
              </c:pt>
            </c:numLit>
          </c:val>
          <c:extLst>
            <c:ext xmlns:c16="http://schemas.microsoft.com/office/drawing/2014/chart" uri="{C3380CC4-5D6E-409C-BE32-E72D297353CC}">
              <c16:uniqueId val="{00000008-FC92-4700-B3FB-43F16104AEEB}"/>
            </c:ext>
          </c:extLst>
        </c:ser>
        <c:ser>
          <c:idx val="9"/>
          <c:order val="9"/>
          <c:tx>
            <c:v>L Здравоохранение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83</c:v>
              </c:pt>
            </c:numLit>
          </c:val>
          <c:extLst>
            <c:ext xmlns:c16="http://schemas.microsoft.com/office/drawing/2014/chart" uri="{C3380CC4-5D6E-409C-BE32-E72D297353CC}">
              <c16:uniqueId val="{00000009-FC92-4700-B3FB-43F16104AEEB}"/>
            </c:ext>
          </c:extLst>
        </c:ser>
        <c:ser>
          <c:idx val="10"/>
          <c:order val="10"/>
          <c:tx>
            <c:v>М Социальная защита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2</c:v>
              </c:pt>
            </c:numLit>
          </c:val>
          <c:extLst>
            <c:ext xmlns:c16="http://schemas.microsoft.com/office/drawing/2014/chart" uri="{C3380CC4-5D6E-409C-BE32-E72D297353CC}">
              <c16:uniqueId val="{0000000A-FC92-4700-B3FB-43F16104AEEB}"/>
            </c:ext>
          </c:extLst>
        </c:ser>
        <c:ser>
          <c:idx val="11"/>
          <c:order val="11"/>
          <c:tx>
            <c:v>N Физическая культура. Туризм и гостеприимство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10</c:v>
              </c:pt>
            </c:numLit>
          </c:val>
          <c:extLst>
            <c:ext xmlns:c16="http://schemas.microsoft.com/office/drawing/2014/chart" uri="{C3380CC4-5D6E-409C-BE32-E72D297353CC}">
              <c16:uniqueId val="{0000000B-FC92-4700-B3FB-43F16104AEEB}"/>
            </c:ext>
          </c:extLst>
        </c:ser>
        <c:ser>
          <c:idx val="12"/>
          <c:order val="12"/>
          <c:tx>
            <c:v>Р Службы безопасности 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38</c:v>
              </c:pt>
            </c:numLit>
          </c:val>
          <c:extLst>
            <c:ext xmlns:c16="http://schemas.microsoft.com/office/drawing/2014/chart" uri="{C3380CC4-5D6E-409C-BE32-E72D297353CC}">
              <c16:uniqueId val="{0000000C-FC92-4700-B3FB-43F16104AE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9030144"/>
        <c:axId val="67927360"/>
      </c:barChart>
      <c:catAx>
        <c:axId val="890301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Профили образования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67927360"/>
        <c:crosses val="autoZero"/>
        <c:auto val="1"/>
        <c:lblAlgn val="ctr"/>
        <c:lblOffset val="100"/>
        <c:noMultiLvlLbl val="0"/>
      </c:catAx>
      <c:valAx>
        <c:axId val="6792736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Количество специальностей</a:t>
                </a:r>
              </a:p>
            </c:rich>
          </c:tx>
          <c:layout>
            <c:manualLayout>
              <c:xMode val="edge"/>
              <c:yMode val="edge"/>
              <c:x val="5.7612291532424628E-2"/>
              <c:y val="1.8991380978406632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9030144"/>
        <c:crosses val="autoZero"/>
        <c:crossBetween val="between"/>
      </c:valAx>
    </c:plotArea>
    <c:legend>
      <c:legendPos val="r"/>
      <c:legendEntry>
        <c:idx val="4"/>
      </c:legendEntry>
      <c:layout>
        <c:manualLayout>
          <c:xMode val="edge"/>
          <c:yMode val="edge"/>
          <c:x val="0.65097013906427226"/>
          <c:y val="3.1815527817476354E-2"/>
          <c:w val="0.34619640885082176"/>
          <c:h val="0.9561071487977840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9719" y="1775012"/>
            <a:ext cx="8455022" cy="119556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С.А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КАСПЕРОВИЧ, </a:t>
            </a: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главного управления профессионального </a:t>
            </a:r>
          </a:p>
          <a:p>
            <a:pPr algn="r"/>
            <a:r>
              <a:rPr lang="ru-R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министерства образования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191" y="395188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Трансформация системы дополнительного образования взрослых</a:t>
            </a:r>
            <a:endParaRPr lang="be-BY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06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Законодательная база системы дополнительного образования взрослых Республики Беларусь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Совета министров БССР от 29.01.1991 № 33 «О первоочередных мерах по подготовке и повышению квалификации кадров органов государственного управления, руководителей и специалистов народного хозяйства для работы в условиях рыночной экономики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Беларусь «Об образовании» от 29.10.1991 г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о непрерывном профессиональном обучении руководящих работников и специалистов (постановление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Кабинета министров Республики Беларусь от 11.11.1995 № 20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 Республики Беларусь об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образовании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13.01.2011 №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243-З.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09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Образовательные программы дополнительного образования взрослых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Повышение квалификации руководящих работников и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специалистов.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Переподготовка руководящих работников и специалистов, имеющих высшее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Переподготовка руководящих работников и специалистов, имеющих среднее специальное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Стажировка руководящих работников и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специалистов.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Специальная подготовка, необходимая для занятия отдельных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должностей.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Повышение квалификации рабочих (служащих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Переподготовка рабочих (служащих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Профессиональная подготовка рабочих (служащих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Обучающие курсы (лектории, тематические семинары, практикумы, тренинги, офицерские курсы и иные виды обучающих курсов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Обучение в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Совершенствование возможностей и способностей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личности.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Подготовка лиц к поступлению в учреждения образования Республики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Беларусь.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4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Учреждения дополнительного образования взрослых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74690695"/>
              </p:ext>
            </p:extLst>
          </p:nvPr>
        </p:nvGraphicFramePr>
        <p:xfrm>
          <a:off x="225395" y="702156"/>
          <a:ext cx="6011632" cy="6851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01597073"/>
              </p:ext>
            </p:extLst>
          </p:nvPr>
        </p:nvGraphicFramePr>
        <p:xfrm>
          <a:off x="5390866" y="1209056"/>
          <a:ext cx="6801134" cy="5648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4584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45" y="702156"/>
            <a:ext cx="11291455" cy="1013800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специальности 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переподготовки руководящих работников и специалистов </a:t>
            </a:r>
            <a:r>
              <a:rPr lang="ru-RU" sz="2500" u="sng" dirty="0">
                <a:latin typeface="Arial" panose="020B0604020202020204" pitchFamily="34" charset="0"/>
                <a:cs typeface="Arial" panose="020B0604020202020204" pitchFamily="34" charset="0"/>
              </a:rPr>
              <a:t>на базе </a:t>
            </a:r>
            <a:r>
              <a:rPr lang="ru-RU" sz="2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</a:t>
            </a:r>
            <a:endParaRPr lang="be-BY" sz="25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431798"/>
              </p:ext>
            </p:extLst>
          </p:nvPr>
        </p:nvGraphicFramePr>
        <p:xfrm>
          <a:off x="138546" y="1870364"/>
          <a:ext cx="11596254" cy="498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233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Концептуальные подходы к развитию системы дополнительного образования взрослых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5029200"/>
          </a:xfrm>
        </p:spPr>
        <p:txBody>
          <a:bodyPr>
            <a:normAutofit/>
          </a:bodyPr>
          <a:lstStyle/>
          <a:p>
            <a:pPr algn="just"/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системы переподготовки и повышения квалификации руководящих работников и специалистов в соответствии с тенденциями развития экономики Республики Беларусь, на основе проведения мониторинга реализации всех видов образовательных программ с целью выявления эффективности их функционирования и координации возможных изменений нормативной правовой базы;</a:t>
            </a:r>
          </a:p>
          <a:p>
            <a:pPr algn="just"/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нормативно-правового регулирования деятельности в области дополнительного образования взрослых; </a:t>
            </a:r>
          </a:p>
          <a:p>
            <a:pPr algn="just"/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дистанционной формы получения образования в системе дополнительного образования взрослых, разработка нормативного и методического обеспечения образовательного процесса в форме дистанционного, гибкого и открытого обучения; </a:t>
            </a:r>
          </a:p>
          <a:p>
            <a:pPr algn="just"/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 обеспечения дополнительного образования взрослых;</a:t>
            </a:r>
          </a:p>
          <a:p>
            <a:pPr algn="just"/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увеличение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практической составляющей при реализации образовательных программ дополнительного образования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взрослых.</a:t>
            </a:r>
            <a:endParaRPr lang="ru-RU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0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Нормы проекта Кодекса об образовании по развитию системы дополнительного образования взрослых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272" y="1834061"/>
            <a:ext cx="11291455" cy="4503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образование взрослых – вид дополнительного образования, направленный на профессиональное развитие слушателя, стажера, </a:t>
            </a:r>
            <a:r>
              <a:rPr lang="ru-RU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компетенций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и удовлетворение их познавательных потребностей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400"/>
              </a:spcAft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образовательных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специальностей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переподготовки с учетом требований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 </a:t>
            </a:r>
            <a:r>
              <a:rPr lang="ru-RU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400"/>
              </a:spcAft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расширен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перечень образовательных программ дополнительного образования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взрослых;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400"/>
              </a:spcAft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внедрение дистанционной формы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образовательных программ дополнительного образования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взрослых;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400"/>
              </a:spcAft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степени участия заинтересованных органов государственного управления, работодателей, иных организаций в  научно-методическом обеспечении образовательных программ дополнительного образования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взрослых;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400"/>
              </a:spcAft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 обеспечения дополнительного образования взрослых (внедрение «модульных» учебных планов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spcAft>
                <a:spcPts val="400"/>
              </a:spcAft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e-BY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5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9719" y="1775012"/>
            <a:ext cx="8455022" cy="119556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С.А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КАСПЕРОВИЧ, </a:t>
            </a: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главного управления профессионального </a:t>
            </a:r>
          </a:p>
          <a:p>
            <a:pPr algn="r"/>
            <a:r>
              <a:rPr lang="ru-R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министерства образования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191" y="3951889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Трансформация системы дополнительного образования взрослых</a:t>
            </a:r>
            <a:endParaRPr lang="be-BY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328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2044</TotalTime>
  <Words>474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Wingdings 2</vt:lpstr>
      <vt:lpstr>Дивиденд</vt:lpstr>
      <vt:lpstr>Трансформация системы дополнительного образования взрослых</vt:lpstr>
      <vt:lpstr>Законодательная база системы дополнительного образования взрослых Республики Беларусь</vt:lpstr>
      <vt:lpstr>Образовательные программы дополнительного образования взрослых</vt:lpstr>
      <vt:lpstr>Учреждения дополнительного образования взрослых</vt:lpstr>
      <vt:lpstr>специальности переподготовки руководящих работников и специалистов на базе высшего образования</vt:lpstr>
      <vt:lpstr>Концептуальные подходы к развитию системы дополнительного образования взрослых</vt:lpstr>
      <vt:lpstr>Нормы проекта Кодекса об образовании по развитию системы дополнительного образования взрослых</vt:lpstr>
      <vt:lpstr>Трансформация системы дополнительного образования взрослых</vt:lpstr>
    </vt:vector>
  </TitlesOfParts>
  <Company>NIHE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226_Titovich</dc:creator>
  <cp:lastModifiedBy>226_Titovich</cp:lastModifiedBy>
  <cp:revision>75</cp:revision>
  <dcterms:created xsi:type="dcterms:W3CDTF">2018-02-19T05:00:40Z</dcterms:created>
  <dcterms:modified xsi:type="dcterms:W3CDTF">2018-10-18T03:07:44Z</dcterms:modified>
</cp:coreProperties>
</file>